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62" r:id="rId3"/>
    <p:sldId id="263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12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EE2C-B0BA-4548-8184-85296605B166}" type="datetimeFigureOut">
              <a:rPr lang="en-US" smtClean="0"/>
              <a:t>4/13/16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2D52D-1664-3649-8C2F-32E27DBBD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1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6731B-6528-9F4A-B5BD-16C24763D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0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6731B-6528-9F4A-B5BD-16C24763D7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0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6731B-6528-9F4A-B5BD-16C24763D7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0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BE0E-C4FA-C84D-83B4-EBA7369BCF99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1813-3830-734A-9944-F02E236D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8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BE0E-C4FA-C84D-83B4-EBA7369BCF99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1813-3830-734A-9944-F02E236D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3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BE0E-C4FA-C84D-83B4-EBA7369BCF99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1813-3830-734A-9944-F02E236D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7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BE0E-C4FA-C84D-83B4-EBA7369BCF99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1813-3830-734A-9944-F02E236D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8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BE0E-C4FA-C84D-83B4-EBA7369BCF99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1813-3830-734A-9944-F02E236D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2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BE0E-C4FA-C84D-83B4-EBA7369BCF99}" type="datetimeFigureOut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1813-3830-734A-9944-F02E236D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0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BE0E-C4FA-C84D-83B4-EBA7369BCF99}" type="datetimeFigureOut">
              <a:rPr lang="en-US" smtClean="0"/>
              <a:t>4/13/16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1813-3830-734A-9944-F02E236D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6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BE0E-C4FA-C84D-83B4-EBA7369BCF99}" type="datetimeFigureOut">
              <a:rPr lang="en-US" smtClean="0"/>
              <a:t>4/13/16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1813-3830-734A-9944-F02E236D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3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BE0E-C4FA-C84D-83B4-EBA7369BCF99}" type="datetimeFigureOut">
              <a:rPr lang="en-US" smtClean="0"/>
              <a:t>4/13/16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1813-3830-734A-9944-F02E236D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3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BE0E-C4FA-C84D-83B4-EBA7369BCF99}" type="datetimeFigureOut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1813-3830-734A-9944-F02E236D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1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BE0E-C4FA-C84D-83B4-EBA7369BCF99}" type="datetimeFigureOut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1813-3830-734A-9944-F02E236D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2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ABE0E-C4FA-C84D-83B4-EBA7369BCF99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41813-3830-734A-9944-F02E236D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3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ju buddhist ri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179"/>
            <a:ext cx="9144000" cy="4688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1405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Garamond"/>
                <a:cs typeface="Garamond"/>
              </a:rPr>
              <a:t>ARTH 3740 FAR EASTERN PAINTING</a:t>
            </a:r>
          </a:p>
          <a:p>
            <a:pPr algn="ctr"/>
            <a:r>
              <a:rPr lang="en-US" b="1" dirty="0" smtClean="0">
                <a:latin typeface="Garamond"/>
                <a:cs typeface="Garamond"/>
              </a:rPr>
              <a:t>Fall 2016, </a:t>
            </a:r>
            <a:r>
              <a:rPr lang="en-US" b="1" dirty="0" smtClean="0">
                <a:latin typeface="Garamond"/>
                <a:cs typeface="Garamond"/>
              </a:rPr>
              <a:t>MW </a:t>
            </a:r>
            <a:r>
              <a:rPr lang="en-US" b="1" dirty="0" smtClean="0">
                <a:latin typeface="Garamond"/>
                <a:cs typeface="Garamond"/>
              </a:rPr>
              <a:t>12:</a:t>
            </a:r>
            <a:r>
              <a:rPr lang="en-US" b="1" dirty="0">
                <a:latin typeface="Garamond"/>
                <a:cs typeface="Garamond"/>
              </a:rPr>
              <a:t>2</a:t>
            </a:r>
            <a:r>
              <a:rPr lang="en-US" b="1" dirty="0" smtClean="0">
                <a:latin typeface="Garamond"/>
                <a:cs typeface="Garamond"/>
              </a:rPr>
              <a:t>0-1:</a:t>
            </a:r>
            <a:r>
              <a:rPr lang="en-US" b="1" dirty="0">
                <a:latin typeface="Garamond"/>
                <a:cs typeface="Garamond"/>
              </a:rPr>
              <a:t>3</a:t>
            </a:r>
            <a:r>
              <a:rPr lang="en-US" b="1" dirty="0" smtClean="0">
                <a:latin typeface="Garamond"/>
                <a:cs typeface="Garamond"/>
              </a:rPr>
              <a:t>5 </a:t>
            </a:r>
            <a:r>
              <a:rPr lang="en-US" b="1" dirty="0" smtClean="0">
                <a:latin typeface="Garamond"/>
                <a:cs typeface="Garamond"/>
              </a:rPr>
              <a:t>PM</a:t>
            </a:r>
          </a:p>
          <a:p>
            <a:pPr algn="ctr"/>
            <a:r>
              <a:rPr lang="en-US" b="1" dirty="0" smtClean="0">
                <a:latin typeface="Garamond"/>
                <a:cs typeface="Garamond"/>
              </a:rPr>
              <a:t>With Prof. Yan Geng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98002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Garamond"/>
                <a:cs typeface="Garamond"/>
              </a:rPr>
              <a:t>A great journey to Far Eastern Asia, exploring the </a:t>
            </a:r>
            <a:r>
              <a:rPr lang="en-US" dirty="0">
                <a:latin typeface="Garamond"/>
                <a:cs typeface="Garamond"/>
              </a:rPr>
              <a:t>major trends in painting in China from the Han Dynasty </a:t>
            </a:r>
            <a:r>
              <a:rPr lang="en-US" dirty="0" smtClean="0">
                <a:latin typeface="Garamond"/>
                <a:cs typeface="Garamond"/>
              </a:rPr>
              <a:t> (206 B.C. – 220 A.D. ) to </a:t>
            </a:r>
            <a:r>
              <a:rPr lang="en-US" dirty="0">
                <a:latin typeface="Garamond"/>
                <a:cs typeface="Garamond"/>
              </a:rPr>
              <a:t>the present, and in Japan from the Nara </a:t>
            </a:r>
            <a:r>
              <a:rPr lang="en-US" dirty="0" smtClean="0">
                <a:latin typeface="Garamond"/>
                <a:cs typeface="Garamond"/>
              </a:rPr>
              <a:t>Period (710 – 784 A.D.) </a:t>
            </a:r>
            <a:r>
              <a:rPr lang="en-US" dirty="0">
                <a:latin typeface="Garamond"/>
                <a:cs typeface="Garamond"/>
              </a:rPr>
              <a:t>to the present. </a:t>
            </a:r>
            <a:endParaRPr lang="en-US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51182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1446" y="949298"/>
            <a:ext cx="3222244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/>
                <a:cs typeface="Garamond"/>
              </a:rPr>
              <a:t>ARTH 3740 </a:t>
            </a:r>
            <a:endParaRPr lang="en-US" b="1" dirty="0" smtClean="0">
              <a:latin typeface="Garamond"/>
              <a:cs typeface="Garamond"/>
            </a:endParaRPr>
          </a:p>
          <a:p>
            <a:pPr algn="ctr"/>
            <a:r>
              <a:rPr lang="en-US" b="1" dirty="0" smtClean="0">
                <a:latin typeface="Garamond"/>
                <a:cs typeface="Garamond"/>
              </a:rPr>
              <a:t>FAR </a:t>
            </a:r>
            <a:r>
              <a:rPr lang="en-US" b="1" dirty="0">
                <a:latin typeface="Garamond"/>
                <a:cs typeface="Garamond"/>
              </a:rPr>
              <a:t>EASTERN PAINTING</a:t>
            </a:r>
          </a:p>
          <a:p>
            <a:pPr algn="ctr"/>
            <a:endParaRPr lang="en-US" b="1" dirty="0" smtClean="0">
              <a:latin typeface="Garamond"/>
              <a:cs typeface="Garamond"/>
            </a:endParaRPr>
          </a:p>
          <a:p>
            <a:pPr algn="ctr"/>
            <a:r>
              <a:rPr lang="en-US" b="1" dirty="0">
                <a:latin typeface="Garamond"/>
                <a:cs typeface="Garamond"/>
              </a:rPr>
              <a:t>Fall </a:t>
            </a:r>
            <a:r>
              <a:rPr lang="en-US" b="1" dirty="0" smtClean="0">
                <a:latin typeface="Garamond"/>
                <a:cs typeface="Garamond"/>
              </a:rPr>
              <a:t>2016 </a:t>
            </a:r>
          </a:p>
          <a:p>
            <a:pPr algn="ctr"/>
            <a:r>
              <a:rPr lang="en-US" b="1" dirty="0" smtClean="0">
                <a:latin typeface="Garamond"/>
                <a:cs typeface="Garamond"/>
              </a:rPr>
              <a:t>MW </a:t>
            </a:r>
            <a:r>
              <a:rPr lang="en-US" b="1" dirty="0">
                <a:latin typeface="Garamond"/>
                <a:cs typeface="Garamond"/>
              </a:rPr>
              <a:t>12:20-1:35 PM</a:t>
            </a:r>
          </a:p>
          <a:p>
            <a:pPr algn="ctr"/>
            <a:endParaRPr lang="en-US" b="1" dirty="0">
              <a:latin typeface="Garamond"/>
              <a:cs typeface="Garamond"/>
            </a:endParaRPr>
          </a:p>
          <a:p>
            <a:pPr algn="ctr"/>
            <a:r>
              <a:rPr lang="en-US" dirty="0">
                <a:latin typeface="Garamond"/>
                <a:cs typeface="Garamond"/>
              </a:rPr>
              <a:t>A great journey to Far Eastern Asia, exploring the major trends in painting in China from the Han Dynasty  (206 B.C. – 220 A.D. ) to the present, and in Japan from the Nara Period (710 – 784 A.D.) to the present. </a:t>
            </a:r>
          </a:p>
          <a:p>
            <a:pPr algn="ctr"/>
            <a:endParaRPr lang="en-US" b="1" dirty="0">
              <a:latin typeface="Garamond"/>
              <a:cs typeface="Garamond"/>
            </a:endParaRPr>
          </a:p>
          <a:p>
            <a:pPr algn="ctr"/>
            <a:endParaRPr lang="en-US" b="1" dirty="0">
              <a:latin typeface="Garamond"/>
              <a:cs typeface="Garamond"/>
            </a:endParaRPr>
          </a:p>
          <a:p>
            <a:pPr algn="ctr"/>
            <a:r>
              <a:rPr lang="en-US" b="1" dirty="0">
                <a:latin typeface="Garamond"/>
                <a:cs typeface="Garamond"/>
              </a:rPr>
              <a:t>With Prof. Yan Geng</a:t>
            </a:r>
          </a:p>
          <a:p>
            <a:pPr algn="ctr"/>
            <a:endParaRPr lang="en-US" b="1" dirty="0" smtClean="0">
              <a:latin typeface="Garamond"/>
              <a:cs typeface="Garamond"/>
            </a:endParaRPr>
          </a:p>
          <a:p>
            <a:pPr algn="ctr"/>
            <a:endParaRPr lang="en-US" b="1" dirty="0" smtClean="0">
              <a:latin typeface="Garamond"/>
              <a:cs typeface="Garamond"/>
            </a:endParaRPr>
          </a:p>
        </p:txBody>
      </p:sp>
      <p:pic>
        <p:nvPicPr>
          <p:cNvPr id="5" name="Picture 3" descr="http://www.ezrasf.com/wplog/wp-content/uploads/2008/01/sesshu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3073" y="0"/>
            <a:ext cx="432375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902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3660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Garamond"/>
                <a:cs typeface="Garamond"/>
              </a:rPr>
              <a:t>ARTH 3740 FAR EASTERN PAINTING</a:t>
            </a:r>
          </a:p>
          <a:p>
            <a:pPr algn="ctr"/>
            <a:r>
              <a:rPr lang="en-US" b="1" dirty="0">
                <a:latin typeface="Garamond"/>
                <a:cs typeface="Garamond"/>
              </a:rPr>
              <a:t>Fall 2016, MW 12:20-1:35 PM</a:t>
            </a:r>
          </a:p>
          <a:p>
            <a:pPr algn="ctr"/>
            <a:r>
              <a:rPr lang="en-US" b="1" dirty="0" smtClean="0">
                <a:latin typeface="Garamond"/>
                <a:cs typeface="Garamond"/>
              </a:rPr>
              <a:t>With </a:t>
            </a:r>
            <a:r>
              <a:rPr lang="en-US" b="1" dirty="0" smtClean="0">
                <a:latin typeface="Garamond"/>
                <a:cs typeface="Garamond"/>
              </a:rPr>
              <a:t>Prof. Yan Geng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87159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Garamond"/>
                <a:cs typeface="Garamond"/>
              </a:rPr>
              <a:t>A great journey to Far Eastern Asia, exploring the </a:t>
            </a:r>
            <a:r>
              <a:rPr lang="en-US" dirty="0">
                <a:latin typeface="Garamond"/>
                <a:cs typeface="Garamond"/>
              </a:rPr>
              <a:t>major trends in painting in China from the Han Dynasty </a:t>
            </a:r>
            <a:r>
              <a:rPr lang="en-US" dirty="0" smtClean="0">
                <a:latin typeface="Garamond"/>
                <a:cs typeface="Garamond"/>
              </a:rPr>
              <a:t> (206 B.C. – 220 A.D. ) to </a:t>
            </a:r>
            <a:r>
              <a:rPr lang="en-US" dirty="0">
                <a:latin typeface="Garamond"/>
                <a:cs typeface="Garamond"/>
              </a:rPr>
              <a:t>the present, and in Japan from the Nara </a:t>
            </a:r>
            <a:r>
              <a:rPr lang="en-US" dirty="0" smtClean="0">
                <a:latin typeface="Garamond"/>
                <a:cs typeface="Garamond"/>
              </a:rPr>
              <a:t>Period (710 – 784 A.D.) </a:t>
            </a:r>
            <a:r>
              <a:rPr lang="en-US" dirty="0">
                <a:latin typeface="Garamond"/>
                <a:cs typeface="Garamond"/>
              </a:rPr>
              <a:t>to the present. </a:t>
            </a:r>
            <a:endParaRPr lang="en-US" dirty="0" smtClean="0">
              <a:latin typeface="Garamond"/>
              <a:cs typeface="Garamon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22" y="1183318"/>
            <a:ext cx="7743217" cy="46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3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6189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Garamond"/>
                <a:cs typeface="Garamond"/>
              </a:rPr>
              <a:t>ARTH 3740 FAR EASTERN PAINTING</a:t>
            </a:r>
          </a:p>
          <a:p>
            <a:pPr algn="ctr"/>
            <a:r>
              <a:rPr lang="en-US" b="1" dirty="0">
                <a:latin typeface="Garamond"/>
                <a:cs typeface="Garamond"/>
              </a:rPr>
              <a:t>Fall 2016, MW 12:20-1:35 PM</a:t>
            </a:r>
          </a:p>
          <a:p>
            <a:pPr algn="ctr"/>
            <a:r>
              <a:rPr lang="en-US" b="1" dirty="0" smtClean="0">
                <a:latin typeface="Garamond"/>
                <a:cs typeface="Garamond"/>
              </a:rPr>
              <a:t>With </a:t>
            </a:r>
            <a:r>
              <a:rPr lang="en-US" b="1" dirty="0" smtClean="0">
                <a:latin typeface="Garamond"/>
                <a:cs typeface="Garamond"/>
              </a:rPr>
              <a:t>Prof. Yan Geng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87159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Garamond"/>
                <a:cs typeface="Garamond"/>
              </a:rPr>
              <a:t>A great journey to Far Eastern Asia, exploring the </a:t>
            </a:r>
            <a:r>
              <a:rPr lang="en-US" dirty="0">
                <a:latin typeface="Garamond"/>
                <a:cs typeface="Garamond"/>
              </a:rPr>
              <a:t>major trends in painting in China from the Han Dynasty </a:t>
            </a:r>
            <a:r>
              <a:rPr lang="en-US" dirty="0" smtClean="0">
                <a:latin typeface="Garamond"/>
                <a:cs typeface="Garamond"/>
              </a:rPr>
              <a:t> (206 B.C. – 220 A.D. ) to </a:t>
            </a:r>
            <a:r>
              <a:rPr lang="en-US" dirty="0">
                <a:latin typeface="Garamond"/>
                <a:cs typeface="Garamond"/>
              </a:rPr>
              <a:t>the present, and in Japan from the Nara </a:t>
            </a:r>
            <a:r>
              <a:rPr lang="en-US" dirty="0" smtClean="0">
                <a:latin typeface="Garamond"/>
                <a:cs typeface="Garamond"/>
              </a:rPr>
              <a:t>Period (710 – 784 A.D.) </a:t>
            </a:r>
            <a:r>
              <a:rPr lang="en-US" dirty="0">
                <a:latin typeface="Garamond"/>
                <a:cs typeface="Garamond"/>
              </a:rPr>
              <a:t>to the present. </a:t>
            </a:r>
            <a:endParaRPr lang="en-US" dirty="0" smtClean="0">
              <a:latin typeface="Garamond"/>
              <a:cs typeface="Garamond"/>
            </a:endParaRPr>
          </a:p>
        </p:txBody>
      </p:sp>
      <p:pic>
        <p:nvPicPr>
          <p:cNvPr id="7" name="Picture 6" descr="listen pipa han xiz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55942"/>
            <a:ext cx="9144000" cy="350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39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294</Words>
  <Application>Microsoft Macintosh PowerPoint</Application>
  <PresentationFormat>On-screen Show (4:3)</PresentationFormat>
  <Paragraphs>25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 Geng</dc:creator>
  <cp:lastModifiedBy>Yan Geng</cp:lastModifiedBy>
  <cp:revision>11</cp:revision>
  <cp:lastPrinted>2013-10-17T20:31:06Z</cp:lastPrinted>
  <dcterms:created xsi:type="dcterms:W3CDTF">2013-10-17T20:25:34Z</dcterms:created>
  <dcterms:modified xsi:type="dcterms:W3CDTF">2016-04-13T22:57:51Z</dcterms:modified>
</cp:coreProperties>
</file>